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m4a" ContentType="audi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7" r:id="rId2"/>
    <p:sldId id="265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7" r:id="rId11"/>
    <p:sldId id="268" r:id="rId12"/>
    <p:sldId id="26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5610"/>
    <p:restoredTop sz="94665"/>
  </p:normalViewPr>
  <p:slideViewPr>
    <p:cSldViewPr snapToGrid="0" snapToObjects="1">
      <p:cViewPr varScale="1">
        <p:scale>
          <a:sx n="114" d="100"/>
          <a:sy n="114" d="100"/>
        </p:scale>
        <p:origin x="47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jpg>
</file>

<file path=ppt/media/image3.jp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A35505-548A-374C-866F-E9725AE153A6}" type="datetimeFigureOut">
              <a:rPr lang="en-US" smtClean="0"/>
              <a:t>11/9/18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B1136C-BF6C-4643-B2F3-872F6F93A0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392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8952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9873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4477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0889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1702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8973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569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2205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4671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6005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3742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228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DAA3-110B-854B-B43F-FE6293ACCA7E}" type="datetimeFigureOut">
              <a:rPr lang="en-US" smtClean="0"/>
              <a:t>11/9/18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E42F-64B9-AA45-8A09-9C86963C0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8134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DAA3-110B-854B-B43F-FE6293ACCA7E}" type="datetimeFigureOut">
              <a:rPr lang="en-US" smtClean="0"/>
              <a:t>11/9/18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E42F-64B9-AA45-8A09-9C86963C0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390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DAA3-110B-854B-B43F-FE6293ACCA7E}" type="datetimeFigureOut">
              <a:rPr lang="en-US" smtClean="0"/>
              <a:t>11/9/18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E42F-64B9-AA45-8A09-9C86963C0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969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DAA3-110B-854B-B43F-FE6293ACCA7E}" type="datetimeFigureOut">
              <a:rPr lang="en-US" smtClean="0"/>
              <a:t>11/9/18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E42F-64B9-AA45-8A09-9C86963C0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450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DAA3-110B-854B-B43F-FE6293ACCA7E}" type="datetimeFigureOut">
              <a:rPr lang="en-US" smtClean="0"/>
              <a:t>11/9/18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E42F-64B9-AA45-8A09-9C86963C0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5503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DAA3-110B-854B-B43F-FE6293ACCA7E}" type="datetimeFigureOut">
              <a:rPr lang="en-US" smtClean="0"/>
              <a:t>11/9/18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E42F-64B9-AA45-8A09-9C86963C0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4611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DAA3-110B-854B-B43F-FE6293ACCA7E}" type="datetimeFigureOut">
              <a:rPr lang="en-US" smtClean="0"/>
              <a:t>11/9/18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E42F-64B9-AA45-8A09-9C86963C0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5237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DAA3-110B-854B-B43F-FE6293ACCA7E}" type="datetimeFigureOut">
              <a:rPr lang="en-US" smtClean="0"/>
              <a:t>11/9/18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E42F-64B9-AA45-8A09-9C86963C0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5146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DAA3-110B-854B-B43F-FE6293ACCA7E}" type="datetimeFigureOut">
              <a:rPr lang="en-US" smtClean="0"/>
              <a:t>11/9/18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E42F-64B9-AA45-8A09-9C86963C0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987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DAA3-110B-854B-B43F-FE6293ACCA7E}" type="datetimeFigureOut">
              <a:rPr lang="en-US" smtClean="0"/>
              <a:t>11/9/18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E42F-64B9-AA45-8A09-9C86963C0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4675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DAA3-110B-854B-B43F-FE6293ACCA7E}" type="datetimeFigureOut">
              <a:rPr lang="en-US" smtClean="0"/>
              <a:t>11/9/18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E42F-64B9-AA45-8A09-9C86963C0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5116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AEDAA3-110B-854B-B43F-FE6293ACCA7E}" type="datetimeFigureOut">
              <a:rPr lang="en-US" smtClean="0"/>
              <a:t>11/9/18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77E42F-64B9-AA45-8A09-9C86963C0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6460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1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0.xml"/><Relationship Id="rId5" Type="http://schemas.openxmlformats.org/officeDocument/2006/relationships/image" Target="../media/image1.png"/><Relationship Id="rId1" Type="http://schemas.microsoft.com/office/2007/relationships/media" Target="../media/media10.m4a"/><Relationship Id="rId2" Type="http://schemas.openxmlformats.org/officeDocument/2006/relationships/audio" Target="../media/media10.m4a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1.xml"/><Relationship Id="rId5" Type="http://schemas.openxmlformats.org/officeDocument/2006/relationships/image" Target="../media/image1.png"/><Relationship Id="rId1" Type="http://schemas.microsoft.com/office/2007/relationships/media" Target="../media/media11.m4a"/><Relationship Id="rId2" Type="http://schemas.openxmlformats.org/officeDocument/2006/relationships/audio" Target="../media/media11.m4a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2.xml"/><Relationship Id="rId5" Type="http://schemas.openxmlformats.org/officeDocument/2006/relationships/image" Target="../media/image1.png"/><Relationship Id="rId1" Type="http://schemas.microsoft.com/office/2007/relationships/media" Target="../media/media12.m4a"/><Relationship Id="rId2" Type="http://schemas.openxmlformats.org/officeDocument/2006/relationships/audio" Target="../media/media12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Relationship Id="rId5" Type="http://schemas.openxmlformats.org/officeDocument/2006/relationships/image" Target="../media/image1.png"/><Relationship Id="rId1" Type="http://schemas.microsoft.com/office/2007/relationships/media" Target="../media/media2.m4a"/><Relationship Id="rId2" Type="http://schemas.openxmlformats.org/officeDocument/2006/relationships/audio" Target="../media/media2.m4a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3.xml"/><Relationship Id="rId5" Type="http://schemas.openxmlformats.org/officeDocument/2006/relationships/image" Target="../media/image1.png"/><Relationship Id="rId1" Type="http://schemas.microsoft.com/office/2007/relationships/media" Target="../media/media3.m4a"/><Relationship Id="rId2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4.xml"/><Relationship Id="rId5" Type="http://schemas.openxmlformats.org/officeDocument/2006/relationships/image" Target="../media/image1.png"/><Relationship Id="rId1" Type="http://schemas.microsoft.com/office/2007/relationships/media" Target="../media/media4.m4a"/><Relationship Id="rId2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5.xml"/><Relationship Id="rId5" Type="http://schemas.openxmlformats.org/officeDocument/2006/relationships/image" Target="../media/image1.png"/><Relationship Id="rId1" Type="http://schemas.microsoft.com/office/2007/relationships/media" Target="../media/media5.m4a"/><Relationship Id="rId2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6.xml"/><Relationship Id="rId5" Type="http://schemas.openxmlformats.org/officeDocument/2006/relationships/image" Target="../media/image2.jpg"/><Relationship Id="rId6" Type="http://schemas.openxmlformats.org/officeDocument/2006/relationships/image" Target="../media/image1.png"/><Relationship Id="rId1" Type="http://schemas.microsoft.com/office/2007/relationships/media" Target="../media/media6.m4a"/><Relationship Id="rId2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7.xml"/><Relationship Id="rId5" Type="http://schemas.openxmlformats.org/officeDocument/2006/relationships/image" Target="../media/image1.png"/><Relationship Id="rId1" Type="http://schemas.microsoft.com/office/2007/relationships/media" Target="../media/media7.m4a"/><Relationship Id="rId2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8.xml"/><Relationship Id="rId5" Type="http://schemas.openxmlformats.org/officeDocument/2006/relationships/image" Target="../media/image3.jpg"/><Relationship Id="rId6" Type="http://schemas.openxmlformats.org/officeDocument/2006/relationships/image" Target="../media/image1.png"/><Relationship Id="rId1" Type="http://schemas.microsoft.com/office/2007/relationships/media" Target="../media/media8.m4a"/><Relationship Id="rId2" Type="http://schemas.openxmlformats.org/officeDocument/2006/relationships/audio" Target="../media/media8.m4a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9.xml"/><Relationship Id="rId5" Type="http://schemas.openxmlformats.org/officeDocument/2006/relationships/image" Target="../media/image3.jpg"/><Relationship Id="rId6" Type="http://schemas.openxmlformats.org/officeDocument/2006/relationships/image" Target="../media/image1.png"/><Relationship Id="rId1" Type="http://schemas.microsoft.com/office/2007/relationships/media" Target="../media/media9.m4a"/><Relationship Id="rId2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973767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/>
              <a:t>Business with the Third World</a:t>
            </a:r>
            <a:endParaRPr lang="en-US" sz="6000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529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89"/>
    </mc:Choice>
    <mc:Fallback xmlns="">
      <p:transition spd="slow" advTm="32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/>
              <a:t>Choice</a:t>
            </a:r>
            <a:endParaRPr lang="en-US" sz="6000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170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82"/>
    </mc:Choice>
    <mc:Fallback xmlns="">
      <p:transition spd="slow" advTm="28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/>
              <a:t>Choice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22116" y="1028700"/>
            <a:ext cx="11598538" cy="58293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85800" indent="-685800" algn="l">
              <a:buFont typeface="Arial" charset="0"/>
              <a:buChar char="•"/>
            </a:pPr>
            <a:r>
              <a:rPr lang="en-US" sz="4800" dirty="0"/>
              <a:t>Matt </a:t>
            </a:r>
            <a:r>
              <a:rPr lang="en-US" sz="4800" dirty="0" err="1"/>
              <a:t>Zwolinski</a:t>
            </a:r>
            <a:endParaRPr lang="en-US" sz="4800" dirty="0"/>
          </a:p>
          <a:p>
            <a:pPr marL="685800" indent="-685800" algn="l">
              <a:buFont typeface="Arial" charset="0"/>
              <a:buChar char="•"/>
            </a:pPr>
            <a:endParaRPr lang="en-US" sz="4800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051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48"/>
    </mc:Choice>
    <mc:Fallback xmlns="">
      <p:transition spd="slow" advTm="63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/>
              <a:t>Choice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22116" y="1028700"/>
            <a:ext cx="11598538" cy="58293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85800" indent="-685800" algn="l">
              <a:buFont typeface="Arial" charset="0"/>
              <a:buChar char="•"/>
            </a:pPr>
            <a:r>
              <a:rPr lang="en-US" sz="4800" dirty="0"/>
              <a:t>Matt </a:t>
            </a:r>
            <a:r>
              <a:rPr lang="en-US" sz="4800" dirty="0" err="1"/>
              <a:t>Zwolinski</a:t>
            </a:r>
            <a:endParaRPr lang="en-US" sz="4800" dirty="0"/>
          </a:p>
          <a:p>
            <a:pPr marL="685800" indent="-685800" algn="l">
              <a:buFont typeface="Arial" charset="0"/>
              <a:buChar char="•"/>
            </a:pPr>
            <a:r>
              <a:rPr lang="en-US" sz="4800" dirty="0" smtClean="0">
                <a:latin typeface="+mj-lt"/>
                <a:ea typeface="+mj-ea"/>
                <a:cs typeface="+mj-cs"/>
              </a:rPr>
              <a:t>If people choose sweatshops, then it is wrong to interfere with that choice</a:t>
            </a:r>
            <a:endParaRPr lang="en-US" sz="4800" dirty="0">
              <a:latin typeface="+mj-lt"/>
              <a:ea typeface="+mj-ea"/>
              <a:cs typeface="+mj-cs"/>
            </a:endParaRPr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946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176"/>
    </mc:Choice>
    <mc:Fallback xmlns="">
      <p:transition spd="slow" advTm="71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2130" y="1284804"/>
            <a:ext cx="11307908" cy="4258746"/>
          </a:xfrm>
        </p:spPr>
        <p:txBody>
          <a:bodyPr>
            <a:normAutofit/>
          </a:bodyPr>
          <a:lstStyle/>
          <a:p>
            <a:pPr algn="l"/>
            <a:r>
              <a:rPr lang="en-US" dirty="0" smtClean="0"/>
              <a:t>The </a:t>
            </a:r>
            <a:r>
              <a:rPr lang="en-US" u="sng" dirty="0" smtClean="0"/>
              <a:t>Third World</a:t>
            </a:r>
            <a:r>
              <a:rPr lang="en-US" dirty="0" smtClean="0"/>
              <a:t> is the </a:t>
            </a:r>
            <a:r>
              <a:rPr lang="en-US" dirty="0"/>
              <a:t>developing countries of Asia, Africa, and Latin </a:t>
            </a:r>
            <a:r>
              <a:rPr lang="en-US" dirty="0" smtClean="0"/>
              <a:t>America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49492" y="1766372"/>
            <a:ext cx="26918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(Oxford English Dictionary)</a:t>
            </a:r>
            <a:endParaRPr lang="en-US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666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791"/>
    </mc:Choice>
    <mc:Fallback xmlns="">
      <p:transition spd="slow" advTm="157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/>
              <a:t>International Markets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325563"/>
            <a:ext cx="11426971" cy="553243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Labor is cheaper in the Third World than in the United States</a:t>
            </a:r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So Third World workers are willing to work for less pay</a:t>
            </a:r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to minimize labor expenses, a lot of corporations that are based in the United States hire labor in the Third World</a:t>
            </a:r>
            <a:endParaRPr lang="en-US" sz="4800" dirty="0"/>
          </a:p>
          <a:p>
            <a:pPr marL="857250" indent="-857250" algn="l">
              <a:buFont typeface="Arial" charset="0"/>
              <a:buChar char="•"/>
            </a:pPr>
            <a:endParaRPr lang="en-US" sz="4800" dirty="0" smtClean="0"/>
          </a:p>
          <a:p>
            <a:pPr marL="857250" indent="-857250" algn="l">
              <a:buFont typeface="Arial" charset="0"/>
              <a:buChar char="•"/>
            </a:pPr>
            <a:endParaRPr lang="en-US" sz="4800" dirty="0" smtClean="0"/>
          </a:p>
          <a:p>
            <a:pPr marL="857250" indent="-857250" algn="l">
              <a:buFont typeface="Arial" charset="0"/>
              <a:buChar char="•"/>
            </a:pPr>
            <a:endParaRPr lang="en-US" sz="4800" dirty="0"/>
          </a:p>
          <a:p>
            <a:pPr marL="857250" indent="-857250" algn="l">
              <a:buFont typeface="Arial" charset="0"/>
              <a:buChar char="•"/>
            </a:pPr>
            <a:endParaRPr lang="en-US" sz="4800" dirty="0"/>
          </a:p>
        </p:txBody>
      </p:sp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835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878"/>
    </mc:Choice>
    <mc:Fallback xmlns="">
      <p:transition spd="slow" advTm="198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/>
              <a:t>International Markets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042989"/>
            <a:ext cx="11084071" cy="53578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dirty="0"/>
              <a:t>(Oxford English Dictionary</a:t>
            </a:r>
            <a:r>
              <a:rPr lang="en-US" sz="2800" dirty="0" smtClean="0"/>
              <a:t>)</a:t>
            </a:r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A </a:t>
            </a:r>
            <a:r>
              <a:rPr lang="en-US" sz="4800" u="sng" dirty="0" smtClean="0"/>
              <a:t>sweatshop</a:t>
            </a:r>
            <a:r>
              <a:rPr lang="en-US" sz="4800" dirty="0" smtClean="0"/>
              <a:t> is </a:t>
            </a:r>
            <a:r>
              <a:rPr lang="en-US" sz="4800" dirty="0"/>
              <a:t>a factory or workshop, especially in the clothing industry, where manual workers are employed at very low wages for long hours and under poor </a:t>
            </a:r>
            <a:r>
              <a:rPr lang="en-US" sz="4800" dirty="0" smtClean="0"/>
              <a:t>conditions</a:t>
            </a:r>
          </a:p>
          <a:p>
            <a:pPr marL="857250" indent="-857250" algn="l">
              <a:buFont typeface="Arial" charset="0"/>
              <a:buChar char="•"/>
            </a:pPr>
            <a:endParaRPr lang="en-US" sz="4800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755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414"/>
    </mc:Choice>
    <mc:Fallback xmlns="">
      <p:transition spd="slow" advTm="184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/>
              <a:t>International Markets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042988"/>
            <a:ext cx="11084071" cy="581501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dirty="0"/>
              <a:t>(Oxford English Dictionary</a:t>
            </a:r>
            <a:r>
              <a:rPr lang="en-US" sz="2800" dirty="0" smtClean="0"/>
              <a:t>)</a:t>
            </a:r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A </a:t>
            </a:r>
            <a:r>
              <a:rPr lang="en-US" sz="4800" u="sng" dirty="0" smtClean="0"/>
              <a:t>sweatshop</a:t>
            </a:r>
            <a:r>
              <a:rPr lang="en-US" sz="4800" dirty="0" smtClean="0"/>
              <a:t> is </a:t>
            </a:r>
            <a:r>
              <a:rPr lang="en-US" sz="4800" dirty="0"/>
              <a:t>a factory or workshop, especially in the clothing industry, where manual workers are employed at very low wages for long hours and under poor </a:t>
            </a:r>
            <a:r>
              <a:rPr lang="en-US" sz="4800" dirty="0" smtClean="0"/>
              <a:t>conditions</a:t>
            </a:r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So some sellers </a:t>
            </a:r>
            <a:r>
              <a:rPr lang="en-US" sz="3600" dirty="0" smtClean="0"/>
              <a:t>(namely, American Apparel)</a:t>
            </a:r>
            <a:r>
              <a:rPr lang="en-US" sz="4800" dirty="0" smtClean="0"/>
              <a:t> advertise that their products are “sweatshop free”</a:t>
            </a:r>
            <a:endParaRPr lang="en-US" sz="4800" dirty="0"/>
          </a:p>
          <a:p>
            <a:pPr marL="857250" indent="-857250" algn="l">
              <a:buFont typeface="Arial" charset="0"/>
              <a:buChar char="•"/>
            </a:pPr>
            <a:endParaRPr lang="en-US" sz="4800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0399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416"/>
    </mc:Choice>
    <mc:Fallback xmlns="">
      <p:transition spd="slow" advTm="104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/>
              <a:t>International Markets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042988"/>
            <a:ext cx="8875065" cy="54578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85800" indent="-685800" algn="l">
              <a:buFont typeface="Arial" charset="0"/>
              <a:buChar char="•"/>
            </a:pPr>
            <a:r>
              <a:rPr lang="en-US" sz="4800" dirty="0" smtClean="0"/>
              <a:t>Paul Krugman</a:t>
            </a:r>
          </a:p>
          <a:p>
            <a:pPr marL="685800" indent="-685800" algn="l">
              <a:buFont typeface="Arial" charset="0"/>
              <a:buChar char="•"/>
            </a:pPr>
            <a:endParaRPr lang="en-US" sz="4800" dirty="0"/>
          </a:p>
          <a:p>
            <a:pPr marL="685800" indent="-685800" algn="l">
              <a:buFont typeface="Arial" charset="0"/>
              <a:buChar char="•"/>
            </a:pPr>
            <a:r>
              <a:rPr lang="en-US" sz="4800" dirty="0" smtClean="0"/>
              <a:t>1997 “</a:t>
            </a:r>
            <a:r>
              <a:rPr lang="en-US" sz="4800" dirty="0"/>
              <a:t>In Praise of Cheap Labor”</a:t>
            </a:r>
          </a:p>
          <a:p>
            <a:pPr marL="1143000" lvl="1" indent="-685800">
              <a:buFont typeface="Arial" charset="0"/>
              <a:buChar char="•"/>
            </a:pPr>
            <a:r>
              <a:rPr lang="en-US" sz="4800" dirty="0">
                <a:latin typeface="+mj-lt"/>
                <a:ea typeface="+mj-ea"/>
                <a:cs typeface="+mj-cs"/>
              </a:rPr>
              <a:t>Hiring </a:t>
            </a:r>
            <a:r>
              <a:rPr lang="en-US" sz="4800" dirty="0" smtClean="0">
                <a:latin typeface="+mj-lt"/>
                <a:ea typeface="+mj-ea"/>
                <a:cs typeface="+mj-cs"/>
              </a:rPr>
              <a:t>cheap laborers </a:t>
            </a:r>
            <a:r>
              <a:rPr lang="en-US" sz="4800" dirty="0">
                <a:latin typeface="+mj-lt"/>
                <a:ea typeface="+mj-ea"/>
                <a:cs typeface="+mj-cs"/>
              </a:rPr>
              <a:t>in sweatshops in the </a:t>
            </a:r>
            <a:r>
              <a:rPr lang="en-US" sz="4800" dirty="0" smtClean="0">
                <a:latin typeface="+mj-lt"/>
                <a:ea typeface="+mj-ea"/>
                <a:cs typeface="+mj-cs"/>
              </a:rPr>
              <a:t>Third World </a:t>
            </a:r>
            <a:r>
              <a:rPr lang="en-US" sz="4800" dirty="0">
                <a:latin typeface="+mj-lt"/>
                <a:ea typeface="+mj-ea"/>
                <a:cs typeface="+mj-cs"/>
              </a:rPr>
              <a:t>is a good thing for the </a:t>
            </a:r>
            <a:r>
              <a:rPr lang="en-US" sz="4800" dirty="0" smtClean="0">
                <a:latin typeface="+mj-lt"/>
                <a:ea typeface="+mj-ea"/>
                <a:cs typeface="+mj-cs"/>
              </a:rPr>
              <a:t>laborers, </a:t>
            </a:r>
            <a:r>
              <a:rPr lang="en-US" sz="4800" dirty="0">
                <a:latin typeface="+mj-lt"/>
                <a:ea typeface="+mj-ea"/>
                <a:cs typeface="+mj-cs"/>
              </a:rPr>
              <a:t>not a bad thing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1007" y="901700"/>
            <a:ext cx="2540000" cy="2540000"/>
          </a:xfrm>
          <a:prstGeom prst="rect">
            <a:avLst/>
          </a:prstGeom>
        </p:spPr>
      </p:pic>
      <p:pic>
        <p:nvPicPr>
          <p:cNvPr id="9" name="Sound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9503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621"/>
    </mc:Choice>
    <mc:Fallback>
      <p:transition spd="slow" advTm="196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/>
              <a:t>“In Praise of Cheap Labor”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042988"/>
            <a:ext cx="10998346" cy="54578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85800" indent="-685800" algn="l">
              <a:buFont typeface="Arial" charset="0"/>
              <a:buChar char="•"/>
            </a:pPr>
            <a:r>
              <a:rPr lang="en-US" sz="4800" dirty="0" smtClean="0"/>
              <a:t>“And </a:t>
            </a:r>
            <a:r>
              <a:rPr lang="en-US" sz="4800" dirty="0"/>
              <a:t>yet, wherever the new export industries have grown, there has been measurable improvement in the lives of ordinary </a:t>
            </a:r>
            <a:r>
              <a:rPr lang="en-US" sz="4800" dirty="0" smtClean="0"/>
              <a:t>people”</a:t>
            </a:r>
          </a:p>
          <a:p>
            <a:pPr marL="685800" indent="-685800" algn="l">
              <a:buFont typeface="Arial" charset="0"/>
              <a:buChar char="•"/>
            </a:pPr>
            <a:r>
              <a:rPr lang="en-US" sz="4800" dirty="0" smtClean="0"/>
              <a:t>“</a:t>
            </a:r>
            <a:r>
              <a:rPr lang="en-US" sz="4800" dirty="0"/>
              <a:t>While fat-cat capitalists might benefit from globalization, the biggest beneficiaries are, yes, Third World </a:t>
            </a:r>
            <a:r>
              <a:rPr lang="en-US" sz="4800" dirty="0" smtClean="0"/>
              <a:t>workers”</a:t>
            </a:r>
          </a:p>
        </p:txBody>
      </p:sp>
      <p:pic>
        <p:nvPicPr>
          <p:cNvPr id="7" name="Sound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797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321"/>
    </mc:Choice>
    <mc:Fallback xmlns="">
      <p:transition spd="slow" advTm="243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“In Praise of Cheap Labor”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22116" y="1028700"/>
            <a:ext cx="7507433" cy="58293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85800" indent="-685800" algn="l">
              <a:buFont typeface="Arial" charset="0"/>
              <a:buChar char="•"/>
            </a:pPr>
            <a:r>
              <a:rPr lang="en-US" sz="4800" dirty="0" smtClean="0"/>
              <a:t>“</a:t>
            </a:r>
            <a:r>
              <a:rPr lang="en-US" sz="4800" dirty="0"/>
              <a:t>Smokey </a:t>
            </a:r>
            <a:r>
              <a:rPr lang="en-US" sz="4800" dirty="0" smtClean="0"/>
              <a:t>Mountain”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9525" y="1028700"/>
            <a:ext cx="4562475" cy="2646362"/>
          </a:xfrm>
          <a:prstGeom prst="rect">
            <a:avLst/>
          </a:prstGeom>
        </p:spPr>
      </p:pic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999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01"/>
    </mc:Choice>
    <mc:Fallback xmlns="">
      <p:transition spd="slow" advTm="57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“In Praise of Cheap Labor”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22116" y="1028700"/>
            <a:ext cx="7507433" cy="5829300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85800" indent="-685800" algn="l">
              <a:buFont typeface="Arial" charset="0"/>
              <a:buChar char="•"/>
            </a:pPr>
            <a:r>
              <a:rPr lang="en-US" sz="4800" dirty="0" smtClean="0"/>
              <a:t>“</a:t>
            </a:r>
            <a:r>
              <a:rPr lang="en-US" sz="4800" dirty="0"/>
              <a:t>Smokey </a:t>
            </a:r>
            <a:r>
              <a:rPr lang="en-US" sz="4800" dirty="0" smtClean="0"/>
              <a:t>Mountain”</a:t>
            </a:r>
          </a:p>
          <a:p>
            <a:pPr marL="1143000" lvl="1" indent="-685800">
              <a:buFont typeface="Arial" charset="0"/>
              <a:buChar char="•"/>
            </a:pPr>
            <a:r>
              <a:rPr lang="en-US" sz="4800" dirty="0">
                <a:latin typeface="+mj-lt"/>
                <a:ea typeface="+mj-ea"/>
                <a:cs typeface="+mj-cs"/>
              </a:rPr>
              <a:t>Several thousand people made a living by rummaging through garbage</a:t>
            </a:r>
          </a:p>
          <a:p>
            <a:pPr marL="1143000" lvl="1" indent="-685800">
              <a:buFont typeface="Arial" charset="0"/>
              <a:buChar char="•"/>
            </a:pPr>
            <a:r>
              <a:rPr lang="en-US" sz="4800" dirty="0">
                <a:latin typeface="+mj-lt"/>
                <a:ea typeface="+mj-ea"/>
                <a:cs typeface="+mj-cs"/>
              </a:rPr>
              <a:t>A scavenger made about $10 per day </a:t>
            </a:r>
            <a:r>
              <a:rPr lang="en-US" sz="4800" dirty="0" smtClean="0">
                <a:latin typeface="+mj-lt"/>
                <a:ea typeface="+mj-ea"/>
                <a:cs typeface="+mj-cs"/>
              </a:rPr>
              <a:t>by turning </a:t>
            </a:r>
            <a:r>
              <a:rPr lang="en-US" sz="4800" dirty="0">
                <a:latin typeface="+mj-lt"/>
                <a:ea typeface="+mj-ea"/>
                <a:cs typeface="+mj-cs"/>
              </a:rPr>
              <a:t>in </a:t>
            </a:r>
            <a:r>
              <a:rPr lang="en-US" sz="4800" dirty="0" smtClean="0">
                <a:latin typeface="+mj-lt"/>
                <a:ea typeface="+mj-ea"/>
                <a:cs typeface="+mj-cs"/>
              </a:rPr>
              <a:t>recyclables</a:t>
            </a:r>
            <a:endParaRPr lang="en-US" sz="4800" dirty="0"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9525" y="1028700"/>
            <a:ext cx="4562475" cy="2646362"/>
          </a:xfrm>
          <a:prstGeom prst="rect">
            <a:avLst/>
          </a:prstGeom>
        </p:spPr>
      </p:pic>
      <p:pic>
        <p:nvPicPr>
          <p:cNvPr id="9" name="Sound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577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161"/>
    </mc:Choice>
    <mc:Fallback xmlns="">
      <p:transition spd="slow" advTm="281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</TotalTime>
  <Words>325</Words>
  <Application>Microsoft Macintosh PowerPoint</Application>
  <PresentationFormat>Widescreen</PresentationFormat>
  <Paragraphs>48</Paragraphs>
  <Slides>12</Slides>
  <Notes>12</Notes>
  <HiddenSlides>0</HiddenSlides>
  <MMClips>12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Calibri</vt:lpstr>
      <vt:lpstr>Calibri Light</vt:lpstr>
      <vt:lpstr>Arial</vt:lpstr>
      <vt:lpstr>Office Theme</vt:lpstr>
      <vt:lpstr>Business with the Third World</vt:lpstr>
      <vt:lpstr>The Third World is the developing countries of Asia, Africa, and Latin America </vt:lpstr>
      <vt:lpstr>International Markets</vt:lpstr>
      <vt:lpstr>International Markets</vt:lpstr>
      <vt:lpstr>International Markets</vt:lpstr>
      <vt:lpstr>International Markets</vt:lpstr>
      <vt:lpstr>“In Praise of Cheap Labor”</vt:lpstr>
      <vt:lpstr>“In Praise of Cheap Labor”</vt:lpstr>
      <vt:lpstr>“In Praise of Cheap Labor”</vt:lpstr>
      <vt:lpstr>Choice</vt:lpstr>
      <vt:lpstr>Choice</vt:lpstr>
      <vt:lpstr>Choice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International Markets</dc:title>
  <dc:creator>Winkelman, Tanner J. (S&amp;T-Student)</dc:creator>
  <cp:lastModifiedBy>Winkelman, Tanner J. (S&amp;T-Student)</cp:lastModifiedBy>
  <cp:revision>18</cp:revision>
  <dcterms:created xsi:type="dcterms:W3CDTF">2018-11-07T21:56:36Z</dcterms:created>
  <dcterms:modified xsi:type="dcterms:W3CDTF">2018-11-09T22:16:20Z</dcterms:modified>
</cp:coreProperties>
</file>

<file path=docProps/thumbnail.jpeg>
</file>